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4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20276C0C-DB34-4DA4-9050-8C7F8C3F1FAF}">
          <p14:sldIdLst>
            <p14:sldId id="259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55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6781D-5216-48B2-B783-553A4683A4D2}" type="datetimeFigureOut">
              <a:rPr lang="ko-KR" altLang="en-US" smtClean="0"/>
              <a:t>2015-11-11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1A94B-0CEB-4F87-B7FE-575C410A8E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6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6781D-5216-48B2-B783-553A4683A4D2}" type="datetimeFigureOut">
              <a:rPr lang="ko-KR" altLang="en-US" smtClean="0"/>
              <a:t>2015-11-11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1A94B-0CEB-4F87-B7FE-575C410A8E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1408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6781D-5216-48B2-B783-553A4683A4D2}" type="datetimeFigureOut">
              <a:rPr lang="ko-KR" altLang="en-US" smtClean="0"/>
              <a:t>2015-11-11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1A94B-0CEB-4F87-B7FE-575C410A8E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0554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6781D-5216-48B2-B783-553A4683A4D2}" type="datetimeFigureOut">
              <a:rPr lang="ko-KR" altLang="en-US" smtClean="0"/>
              <a:t>2015-11-11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1A94B-0CEB-4F87-B7FE-575C410A8E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8878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6781D-5216-48B2-B783-553A4683A4D2}" type="datetimeFigureOut">
              <a:rPr lang="ko-KR" altLang="en-US" smtClean="0"/>
              <a:t>2015-11-11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1A94B-0CEB-4F87-B7FE-575C410A8E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8974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6781D-5216-48B2-B783-553A4683A4D2}" type="datetimeFigureOut">
              <a:rPr lang="ko-KR" altLang="en-US" smtClean="0"/>
              <a:t>2015-11-11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1A94B-0CEB-4F87-B7FE-575C410A8E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5095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6781D-5216-48B2-B783-553A4683A4D2}" type="datetimeFigureOut">
              <a:rPr lang="ko-KR" altLang="en-US" smtClean="0"/>
              <a:t>2015-11-11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1A94B-0CEB-4F87-B7FE-575C410A8E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1533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6781D-5216-48B2-B783-553A4683A4D2}" type="datetimeFigureOut">
              <a:rPr lang="ko-KR" altLang="en-US" smtClean="0"/>
              <a:t>2015-11-11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1A94B-0CEB-4F87-B7FE-575C410A8E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5885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6781D-5216-48B2-B783-553A4683A4D2}" type="datetimeFigureOut">
              <a:rPr lang="ko-KR" altLang="en-US" smtClean="0"/>
              <a:t>2015-11-11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1A94B-0CEB-4F87-B7FE-575C410A8E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8133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6781D-5216-48B2-B783-553A4683A4D2}" type="datetimeFigureOut">
              <a:rPr lang="ko-KR" altLang="en-US" smtClean="0"/>
              <a:t>2015-11-11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1A94B-0CEB-4F87-B7FE-575C410A8E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7358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6781D-5216-48B2-B783-553A4683A4D2}" type="datetimeFigureOut">
              <a:rPr lang="ko-KR" altLang="en-US" smtClean="0"/>
              <a:t>2015-11-11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1A94B-0CEB-4F87-B7FE-575C410A8E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471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6781D-5216-48B2-B783-553A4683A4D2}" type="datetimeFigureOut">
              <a:rPr lang="ko-KR" altLang="en-US" smtClean="0"/>
              <a:t>2015-11-11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41A94B-0CEB-4F87-B7FE-575C410A8E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9713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50222" y="1591679"/>
            <a:ext cx="1391479" cy="532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hostingCSE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5260688" y="1591679"/>
            <a:ext cx="1391479" cy="532738"/>
          </a:xfrm>
          <a:prstGeom prst="rect">
            <a:avLst/>
          </a:prstGeom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transitCSE</a:t>
            </a:r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7431391" y="1591679"/>
            <a:ext cx="1494846" cy="532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/>
              <a:t>registrarCSE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9649807" y="1591679"/>
            <a:ext cx="1494846" cy="532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AE</a:t>
            </a:r>
            <a:endParaRPr lang="ko-KR" altLang="en-US" dirty="0"/>
          </a:p>
        </p:txBody>
      </p:sp>
      <p:sp>
        <p:nvSpPr>
          <p:cNvPr id="2" name="모서리가 둥근 사각형 설명선 1"/>
          <p:cNvSpPr/>
          <p:nvPr/>
        </p:nvSpPr>
        <p:spPr>
          <a:xfrm>
            <a:off x="2835873" y="828129"/>
            <a:ext cx="1820173" cy="603849"/>
          </a:xfrm>
          <a:prstGeom prst="wedgeRoundRectCallout">
            <a:avLst>
              <a:gd name="adj1" fmla="val 494"/>
              <a:gd name="adj2" fmla="val 75567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Support </a:t>
            </a:r>
          </a:p>
          <a:p>
            <a:pPr algn="ctr"/>
            <a:r>
              <a:rPr lang="en-US" altLang="ko-KR" dirty="0" smtClean="0"/>
              <a:t>XML</a:t>
            </a:r>
            <a:endParaRPr lang="ko-KR" altLang="en-US" dirty="0"/>
          </a:p>
        </p:txBody>
      </p:sp>
      <p:sp>
        <p:nvSpPr>
          <p:cNvPr id="34" name="모서리가 둥근 사각형 설명선 33"/>
          <p:cNvSpPr/>
          <p:nvPr/>
        </p:nvSpPr>
        <p:spPr>
          <a:xfrm>
            <a:off x="7264453" y="828129"/>
            <a:ext cx="1820173" cy="603849"/>
          </a:xfrm>
          <a:prstGeom prst="wedgeRoundRectCallout">
            <a:avLst>
              <a:gd name="adj1" fmla="val 494"/>
              <a:gd name="adj2" fmla="val 75567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Support </a:t>
            </a:r>
          </a:p>
          <a:p>
            <a:pPr algn="ctr"/>
            <a:r>
              <a:rPr lang="en-US" altLang="ko-KR" dirty="0" smtClean="0"/>
              <a:t>JSON</a:t>
            </a:r>
            <a:endParaRPr lang="ko-KR" altLang="en-US" dirty="0"/>
          </a:p>
        </p:txBody>
      </p:sp>
      <p:sp>
        <p:nvSpPr>
          <p:cNvPr id="43" name="모서리가 둥근 사각형 설명선 42"/>
          <p:cNvSpPr/>
          <p:nvPr/>
        </p:nvSpPr>
        <p:spPr>
          <a:xfrm>
            <a:off x="9487142" y="842232"/>
            <a:ext cx="1820173" cy="603849"/>
          </a:xfrm>
          <a:prstGeom prst="wedgeRoundRectCallout">
            <a:avLst>
              <a:gd name="adj1" fmla="val 494"/>
              <a:gd name="adj2" fmla="val 75567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Support </a:t>
            </a:r>
          </a:p>
          <a:p>
            <a:pPr algn="ctr"/>
            <a:r>
              <a:rPr lang="en-US" altLang="ko-KR" dirty="0" smtClean="0"/>
              <a:t>JSON</a:t>
            </a:r>
            <a:endParaRPr lang="ko-KR" altLang="en-US" dirty="0"/>
          </a:p>
        </p:txBody>
      </p:sp>
      <p:sp>
        <p:nvSpPr>
          <p:cNvPr id="24" name="모서리가 둥근 사각형 설명선 23"/>
          <p:cNvSpPr/>
          <p:nvPr/>
        </p:nvSpPr>
        <p:spPr>
          <a:xfrm>
            <a:off x="5041764" y="850858"/>
            <a:ext cx="1820173" cy="603849"/>
          </a:xfrm>
          <a:prstGeom prst="wedgeRoundRectCallout">
            <a:avLst>
              <a:gd name="adj1" fmla="val 494"/>
              <a:gd name="adj2" fmla="val 75567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Support </a:t>
            </a:r>
          </a:p>
          <a:p>
            <a:pPr algn="ctr"/>
            <a:r>
              <a:rPr lang="en-US" altLang="ko-KR" dirty="0" smtClean="0"/>
              <a:t>XML/JSON</a:t>
            </a:r>
            <a:endParaRPr lang="ko-KR" altLang="en-US" dirty="0"/>
          </a:p>
        </p:txBody>
      </p:sp>
      <p:sp>
        <p:nvSpPr>
          <p:cNvPr id="22" name="직사각형 21"/>
          <p:cNvSpPr/>
          <p:nvPr/>
        </p:nvSpPr>
        <p:spPr>
          <a:xfrm>
            <a:off x="789908" y="1577819"/>
            <a:ext cx="1494846" cy="532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AE</a:t>
            </a:r>
            <a:endParaRPr lang="ko-KR" altLang="en-US" dirty="0"/>
          </a:p>
        </p:txBody>
      </p:sp>
      <p:sp>
        <p:nvSpPr>
          <p:cNvPr id="23" name="모서리가 둥근 사각형 설명선 22"/>
          <p:cNvSpPr/>
          <p:nvPr/>
        </p:nvSpPr>
        <p:spPr>
          <a:xfrm>
            <a:off x="627243" y="828372"/>
            <a:ext cx="1820173" cy="603849"/>
          </a:xfrm>
          <a:prstGeom prst="wedgeRoundRectCallout">
            <a:avLst>
              <a:gd name="adj1" fmla="val 494"/>
              <a:gd name="adj2" fmla="val 75567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Support </a:t>
            </a:r>
          </a:p>
          <a:p>
            <a:pPr algn="ctr"/>
            <a:r>
              <a:rPr lang="en-US" altLang="ko-KR" dirty="0" smtClean="0"/>
              <a:t>XML</a:t>
            </a:r>
            <a:endParaRPr lang="ko-KR" altLang="en-US" dirty="0"/>
          </a:p>
        </p:txBody>
      </p:sp>
      <p:grpSp>
        <p:nvGrpSpPr>
          <p:cNvPr id="3" name="그룹 2"/>
          <p:cNvGrpSpPr/>
          <p:nvPr/>
        </p:nvGrpSpPr>
        <p:grpSpPr>
          <a:xfrm>
            <a:off x="1529581" y="2110555"/>
            <a:ext cx="8864777" cy="2228532"/>
            <a:chOff x="1365681" y="1299680"/>
            <a:chExt cx="8864777" cy="1989620"/>
          </a:xfrm>
        </p:grpSpPr>
        <p:cxnSp>
          <p:nvCxnSpPr>
            <p:cNvPr id="53" name="직선 연결선 52"/>
            <p:cNvCxnSpPr/>
            <p:nvPr/>
          </p:nvCxnSpPr>
          <p:spPr>
            <a:xfrm flipH="1">
              <a:off x="3579188" y="1299681"/>
              <a:ext cx="1" cy="19896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직선 연결선 53"/>
            <p:cNvCxnSpPr/>
            <p:nvPr/>
          </p:nvCxnSpPr>
          <p:spPr>
            <a:xfrm flipH="1">
              <a:off x="5789654" y="1299681"/>
              <a:ext cx="1" cy="1989619"/>
            </a:xfrm>
            <a:prstGeom prst="line">
              <a:avLst/>
            </a:prstGeom>
            <a:ln w="571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직선 연결선 54"/>
            <p:cNvCxnSpPr/>
            <p:nvPr/>
          </p:nvCxnSpPr>
          <p:spPr>
            <a:xfrm flipH="1">
              <a:off x="8012042" y="1299681"/>
              <a:ext cx="1" cy="19896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연결선 55"/>
            <p:cNvCxnSpPr/>
            <p:nvPr/>
          </p:nvCxnSpPr>
          <p:spPr>
            <a:xfrm flipH="1">
              <a:off x="10230457" y="1299681"/>
              <a:ext cx="1" cy="19896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/>
            <p:cNvCxnSpPr/>
            <p:nvPr/>
          </p:nvCxnSpPr>
          <p:spPr>
            <a:xfrm flipH="1">
              <a:off x="1365681" y="1299680"/>
              <a:ext cx="1" cy="19896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직선 화살표 연결선 8"/>
          <p:cNvCxnSpPr/>
          <p:nvPr/>
        </p:nvCxnSpPr>
        <p:spPr>
          <a:xfrm>
            <a:off x="1529581" y="2769078"/>
            <a:ext cx="221350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571409" y="2465027"/>
            <a:ext cx="2097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Create </a:t>
            </a:r>
            <a:r>
              <a:rPr lang="en-US" altLang="ko-KR" sz="1600" dirty="0" smtClean="0"/>
              <a:t>: subscription</a:t>
            </a:r>
          </a:p>
          <a:p>
            <a:r>
              <a:rPr lang="en-US" altLang="ko-KR" sz="1600" dirty="0"/>
              <a:t>&lt;?xml </a:t>
            </a:r>
            <a:r>
              <a:rPr lang="en-US" altLang="ko-KR" sz="1600" dirty="0" smtClean="0"/>
              <a:t>version…&gt;</a:t>
            </a:r>
            <a:endParaRPr lang="ko-KR" altLang="en-US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154181" y="160397"/>
            <a:ext cx="6148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Case1: content format problem on </a:t>
            </a:r>
            <a:r>
              <a:rPr lang="en-US" altLang="ko-KR" dirty="0"/>
              <a:t>CSE (</a:t>
            </a:r>
            <a:r>
              <a:rPr lang="en-US" altLang="ko-KR" dirty="0" smtClean="0"/>
              <a:t>ARC-2015-2267)</a:t>
            </a:r>
            <a:endParaRPr lang="ko-KR" altLang="en-US" dirty="0"/>
          </a:p>
        </p:txBody>
      </p:sp>
      <p:cxnSp>
        <p:nvCxnSpPr>
          <p:cNvPr id="31" name="직선 화살표 연결선 30"/>
          <p:cNvCxnSpPr/>
          <p:nvPr/>
        </p:nvCxnSpPr>
        <p:spPr>
          <a:xfrm>
            <a:off x="3751967" y="3019373"/>
            <a:ext cx="221350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793795" y="2715322"/>
            <a:ext cx="2097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Create </a:t>
            </a:r>
            <a:r>
              <a:rPr lang="en-US" altLang="ko-KR" sz="1600" dirty="0" smtClean="0"/>
              <a:t>: subscription</a:t>
            </a:r>
          </a:p>
          <a:p>
            <a:r>
              <a:rPr lang="en-US" altLang="ko-KR" sz="1600" dirty="0"/>
              <a:t>&lt;?xml version…&gt;</a:t>
            </a:r>
            <a:endParaRPr lang="ko-KR" altLang="en-US" sz="1600" dirty="0"/>
          </a:p>
        </p:txBody>
      </p:sp>
      <p:cxnSp>
        <p:nvCxnSpPr>
          <p:cNvPr id="33" name="직선 화살표 연결선 32"/>
          <p:cNvCxnSpPr/>
          <p:nvPr/>
        </p:nvCxnSpPr>
        <p:spPr>
          <a:xfrm>
            <a:off x="5953554" y="3294250"/>
            <a:ext cx="221350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995382" y="2990199"/>
            <a:ext cx="20972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Create </a:t>
            </a:r>
            <a:r>
              <a:rPr lang="en-US" altLang="ko-KR" sz="1600" dirty="0" smtClean="0"/>
              <a:t>: subscription</a:t>
            </a:r>
          </a:p>
          <a:p>
            <a:r>
              <a:rPr lang="en-US" altLang="ko-KR" sz="1600" dirty="0"/>
              <a:t>&lt;?xml version…&gt;</a:t>
            </a:r>
            <a:endParaRPr lang="ko-KR" altLang="en-US" sz="1600" dirty="0"/>
          </a:p>
          <a:p>
            <a:endParaRPr lang="ko-KR" altLang="en-US" sz="1600" dirty="0"/>
          </a:p>
        </p:txBody>
      </p:sp>
      <p:sp>
        <p:nvSpPr>
          <p:cNvPr id="40" name="직사각형 39"/>
          <p:cNvSpPr/>
          <p:nvPr/>
        </p:nvSpPr>
        <p:spPr>
          <a:xfrm>
            <a:off x="7399310" y="3610060"/>
            <a:ext cx="1570005" cy="52129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err="1" smtClean="0">
                <a:solidFill>
                  <a:schemeClr val="tx1"/>
                </a:solidFill>
              </a:rPr>
              <a:t>contentFormat</a:t>
            </a:r>
            <a:r>
              <a:rPr lang="en-US" altLang="ko-KR" sz="1600" dirty="0" smtClean="0">
                <a:solidFill>
                  <a:schemeClr val="tx1"/>
                </a:solidFill>
              </a:rPr>
              <a:t>: </a:t>
            </a:r>
          </a:p>
          <a:p>
            <a:pPr algn="ctr"/>
            <a:r>
              <a:rPr lang="en-US" altLang="ko-KR" sz="1600" dirty="0" smtClean="0">
                <a:solidFill>
                  <a:schemeClr val="tx1"/>
                </a:solidFill>
              </a:rPr>
              <a:t>not supported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393700" y="4903416"/>
            <a:ext cx="6542601" cy="92333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hangingPunct="0">
              <a:spcBef>
                <a:spcPts val="1200"/>
              </a:spcBef>
              <a:spcAft>
                <a:spcPts val="900"/>
              </a:spcAft>
            </a:pPr>
            <a:r>
              <a:rPr lang="en-GB" altLang="ko-KR" dirty="0" smtClean="0">
                <a:latin typeface="Times New Roman" panose="02020603050405020304" pitchFamily="18" charset="0"/>
              </a:rPr>
              <a:t>If </a:t>
            </a:r>
            <a:r>
              <a:rPr lang="en-GB" altLang="ko-KR" dirty="0">
                <a:latin typeface="Times New Roman" panose="02020603050405020304" pitchFamily="18" charset="0"/>
              </a:rPr>
              <a:t>the </a:t>
            </a:r>
            <a:r>
              <a:rPr lang="en-GB" altLang="ko-KR" dirty="0" err="1" smtClean="0">
                <a:latin typeface="Times New Roman" panose="02020603050405020304" pitchFamily="18" charset="0"/>
              </a:rPr>
              <a:t>transitCSE</a:t>
            </a:r>
            <a:r>
              <a:rPr lang="en-GB" altLang="ko-KR" dirty="0" smtClean="0">
                <a:latin typeface="Times New Roman" panose="02020603050405020304" pitchFamily="18" charset="0"/>
              </a:rPr>
              <a:t> doesn’t </a:t>
            </a:r>
            <a:r>
              <a:rPr lang="en-GB" altLang="ko-KR" dirty="0">
                <a:latin typeface="Times New Roman" panose="02020603050405020304" pitchFamily="18" charset="0"/>
              </a:rPr>
              <a:t>know the preferred content-format of the </a:t>
            </a:r>
            <a:r>
              <a:rPr lang="en-GB" altLang="ko-KR" dirty="0" err="1" smtClean="0">
                <a:latin typeface="Times New Roman" panose="02020603050405020304" pitchFamily="18" charset="0"/>
              </a:rPr>
              <a:t>registrarCSE</a:t>
            </a:r>
            <a:r>
              <a:rPr lang="en-GB" altLang="ko-KR" dirty="0" smtClean="0">
                <a:latin typeface="Times New Roman" panose="02020603050405020304" pitchFamily="18" charset="0"/>
              </a:rPr>
              <a:t>, </a:t>
            </a:r>
            <a:r>
              <a:rPr lang="en-GB" altLang="ko-KR" dirty="0">
                <a:latin typeface="Times New Roman" panose="02020603050405020304" pitchFamily="18" charset="0"/>
              </a:rPr>
              <a:t>the header message containing content-type will be delivered as a preferred content-format of the </a:t>
            </a:r>
            <a:r>
              <a:rPr lang="en-GB" altLang="ko-KR" dirty="0" smtClean="0">
                <a:latin typeface="Times New Roman" panose="02020603050405020304" pitchFamily="18" charset="0"/>
              </a:rPr>
              <a:t>AE on the </a:t>
            </a:r>
            <a:r>
              <a:rPr lang="en-GB" altLang="ko-KR" dirty="0" err="1" smtClean="0">
                <a:latin typeface="Times New Roman" panose="02020603050405020304" pitchFamily="18" charset="0"/>
              </a:rPr>
              <a:t>hostingCSE</a:t>
            </a:r>
            <a:r>
              <a:rPr lang="en-GB" altLang="ko-KR" dirty="0" smtClean="0">
                <a:latin typeface="Times New Roman" panose="02020603050405020304" pitchFamily="18" charset="0"/>
              </a:rPr>
              <a:t>.  </a:t>
            </a:r>
            <a:endParaRPr lang="ko-KR" altLang="ko-KR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38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50222" y="1591679"/>
            <a:ext cx="1391479" cy="532738"/>
          </a:xfrm>
          <a:prstGeom prst="rect">
            <a:avLst/>
          </a:prstGeom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hostingCSE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5260688" y="1591679"/>
            <a:ext cx="1391479" cy="532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transitCSE</a:t>
            </a:r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7431391" y="1591679"/>
            <a:ext cx="1494846" cy="532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/>
              <a:t>registrarCSE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9649807" y="1591679"/>
            <a:ext cx="1494846" cy="532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AE</a:t>
            </a:r>
            <a:endParaRPr lang="ko-KR" altLang="en-US" dirty="0"/>
          </a:p>
        </p:txBody>
      </p:sp>
      <p:cxnSp>
        <p:nvCxnSpPr>
          <p:cNvPr id="41" name="직선 화살표 연결선 40"/>
          <p:cNvCxnSpPr/>
          <p:nvPr/>
        </p:nvCxnSpPr>
        <p:spPr>
          <a:xfrm flipH="1">
            <a:off x="5956426" y="3476434"/>
            <a:ext cx="22181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화살표 연결선 44"/>
          <p:cNvCxnSpPr/>
          <p:nvPr/>
        </p:nvCxnSpPr>
        <p:spPr>
          <a:xfrm flipH="1">
            <a:off x="3746136" y="3614933"/>
            <a:ext cx="22181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직사각형 21"/>
          <p:cNvSpPr/>
          <p:nvPr/>
        </p:nvSpPr>
        <p:spPr>
          <a:xfrm>
            <a:off x="789908" y="1577819"/>
            <a:ext cx="1494846" cy="532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AE</a:t>
            </a:r>
            <a:endParaRPr lang="ko-KR" altLang="en-US" dirty="0"/>
          </a:p>
        </p:txBody>
      </p:sp>
      <p:grpSp>
        <p:nvGrpSpPr>
          <p:cNvPr id="3" name="그룹 2"/>
          <p:cNvGrpSpPr/>
          <p:nvPr/>
        </p:nvGrpSpPr>
        <p:grpSpPr>
          <a:xfrm>
            <a:off x="1529581" y="2110555"/>
            <a:ext cx="8864777" cy="3082539"/>
            <a:chOff x="1365681" y="1299680"/>
            <a:chExt cx="8864777" cy="1989620"/>
          </a:xfrm>
        </p:grpSpPr>
        <p:cxnSp>
          <p:nvCxnSpPr>
            <p:cNvPr id="53" name="직선 연결선 52"/>
            <p:cNvCxnSpPr/>
            <p:nvPr/>
          </p:nvCxnSpPr>
          <p:spPr>
            <a:xfrm flipH="1">
              <a:off x="3579188" y="1299681"/>
              <a:ext cx="1" cy="1989619"/>
            </a:xfrm>
            <a:prstGeom prst="line">
              <a:avLst/>
            </a:prstGeom>
            <a:ln w="571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직선 연결선 53"/>
            <p:cNvCxnSpPr/>
            <p:nvPr/>
          </p:nvCxnSpPr>
          <p:spPr>
            <a:xfrm flipH="1">
              <a:off x="5789654" y="1299681"/>
              <a:ext cx="1" cy="19896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직선 연결선 54"/>
            <p:cNvCxnSpPr/>
            <p:nvPr/>
          </p:nvCxnSpPr>
          <p:spPr>
            <a:xfrm flipH="1">
              <a:off x="8012042" y="1299681"/>
              <a:ext cx="1" cy="19896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연결선 55"/>
            <p:cNvCxnSpPr/>
            <p:nvPr/>
          </p:nvCxnSpPr>
          <p:spPr>
            <a:xfrm flipH="1">
              <a:off x="10230457" y="1299681"/>
              <a:ext cx="1" cy="19896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/>
            <p:cNvCxnSpPr/>
            <p:nvPr/>
          </p:nvCxnSpPr>
          <p:spPr>
            <a:xfrm flipH="1">
              <a:off x="1365681" y="1299680"/>
              <a:ext cx="1" cy="19896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직선 화살표 연결선 25"/>
          <p:cNvCxnSpPr/>
          <p:nvPr/>
        </p:nvCxnSpPr>
        <p:spPr>
          <a:xfrm flipH="1">
            <a:off x="1529581" y="3816265"/>
            <a:ext cx="22181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직사각형 48"/>
          <p:cNvSpPr/>
          <p:nvPr/>
        </p:nvSpPr>
        <p:spPr>
          <a:xfrm>
            <a:off x="726183" y="4017597"/>
            <a:ext cx="1570005" cy="52129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err="1" smtClean="0">
                <a:solidFill>
                  <a:schemeClr val="tx1"/>
                </a:solidFill>
              </a:rPr>
              <a:t>contentFormat</a:t>
            </a:r>
            <a:r>
              <a:rPr lang="en-US" altLang="ko-KR" sz="1600" dirty="0" smtClean="0">
                <a:solidFill>
                  <a:schemeClr val="tx1"/>
                </a:solidFill>
              </a:rPr>
              <a:t>: </a:t>
            </a:r>
          </a:p>
          <a:p>
            <a:pPr algn="ctr"/>
            <a:r>
              <a:rPr lang="en-US" altLang="ko-KR" sz="1600" dirty="0" smtClean="0">
                <a:solidFill>
                  <a:schemeClr val="tx1"/>
                </a:solidFill>
              </a:rPr>
              <a:t>not supported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cxnSp>
        <p:nvCxnSpPr>
          <p:cNvPr id="9" name="직선 화살표 연결선 8"/>
          <p:cNvCxnSpPr/>
          <p:nvPr/>
        </p:nvCxnSpPr>
        <p:spPr>
          <a:xfrm>
            <a:off x="1529581" y="2769078"/>
            <a:ext cx="886477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919147" y="2416281"/>
            <a:ext cx="2159758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Create a subscription</a:t>
            </a:r>
            <a:endParaRPr lang="ko-KR" altLang="en-US" sz="1600" dirty="0"/>
          </a:p>
        </p:txBody>
      </p:sp>
      <p:sp>
        <p:nvSpPr>
          <p:cNvPr id="28" name="TextBox 27"/>
          <p:cNvSpPr txBox="1"/>
          <p:nvPr/>
        </p:nvSpPr>
        <p:spPr>
          <a:xfrm>
            <a:off x="6197628" y="3141269"/>
            <a:ext cx="17944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Notify with </a:t>
            </a:r>
            <a:r>
              <a:rPr lang="en-US" altLang="ko-KR" sz="1600" dirty="0" smtClean="0"/>
              <a:t>JSON</a:t>
            </a:r>
            <a:endParaRPr lang="ko-KR" altLang="en-US" sz="1600" dirty="0"/>
          </a:p>
        </p:txBody>
      </p:sp>
      <p:sp>
        <p:nvSpPr>
          <p:cNvPr id="29" name="TextBox 28"/>
          <p:cNvSpPr txBox="1"/>
          <p:nvPr/>
        </p:nvSpPr>
        <p:spPr>
          <a:xfrm>
            <a:off x="3947632" y="3274745"/>
            <a:ext cx="17944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Notify with </a:t>
            </a:r>
            <a:r>
              <a:rPr lang="en-US" altLang="ko-KR" sz="1600" dirty="0" smtClean="0"/>
              <a:t>JSON</a:t>
            </a:r>
            <a:endParaRPr lang="ko-KR" altLang="en-US" sz="1600" dirty="0"/>
          </a:p>
        </p:txBody>
      </p:sp>
      <p:sp>
        <p:nvSpPr>
          <p:cNvPr id="31" name="TextBox 30"/>
          <p:cNvSpPr txBox="1"/>
          <p:nvPr/>
        </p:nvSpPr>
        <p:spPr>
          <a:xfrm>
            <a:off x="1747035" y="3476434"/>
            <a:ext cx="17944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Notify with </a:t>
            </a:r>
            <a:r>
              <a:rPr lang="en-US" altLang="ko-KR" sz="1600" dirty="0" smtClean="0"/>
              <a:t>JSON</a:t>
            </a:r>
            <a:endParaRPr lang="ko-KR" altLang="en-US" sz="1600" dirty="0"/>
          </a:p>
        </p:txBody>
      </p:sp>
      <p:sp>
        <p:nvSpPr>
          <p:cNvPr id="32" name="TextBox 31"/>
          <p:cNvSpPr txBox="1"/>
          <p:nvPr/>
        </p:nvSpPr>
        <p:spPr>
          <a:xfrm>
            <a:off x="154181" y="160397"/>
            <a:ext cx="6029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Case1: content format problem on </a:t>
            </a:r>
            <a:r>
              <a:rPr lang="en-US" altLang="ko-KR" dirty="0"/>
              <a:t>AE (</a:t>
            </a:r>
            <a:r>
              <a:rPr lang="en-US" altLang="ko-KR" dirty="0" smtClean="0"/>
              <a:t>ARC-2015-2266)</a:t>
            </a:r>
            <a:endParaRPr lang="ko-KR" altLang="en-US" dirty="0"/>
          </a:p>
        </p:txBody>
      </p:sp>
      <p:sp>
        <p:nvSpPr>
          <p:cNvPr id="50" name="모서리가 둥근 사각형 설명선 49"/>
          <p:cNvSpPr/>
          <p:nvPr/>
        </p:nvSpPr>
        <p:spPr>
          <a:xfrm>
            <a:off x="2835873" y="828129"/>
            <a:ext cx="1820173" cy="603849"/>
          </a:xfrm>
          <a:prstGeom prst="wedgeRoundRectCallout">
            <a:avLst>
              <a:gd name="adj1" fmla="val 494"/>
              <a:gd name="adj2" fmla="val 75567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Support </a:t>
            </a:r>
          </a:p>
          <a:p>
            <a:pPr algn="ctr"/>
            <a:r>
              <a:rPr lang="en-US" altLang="ko-KR" dirty="0" smtClean="0"/>
              <a:t>XML/JSON</a:t>
            </a:r>
            <a:endParaRPr lang="ko-KR" altLang="en-US" dirty="0"/>
          </a:p>
        </p:txBody>
      </p:sp>
      <p:sp>
        <p:nvSpPr>
          <p:cNvPr id="51" name="모서리가 둥근 사각형 설명선 50"/>
          <p:cNvSpPr/>
          <p:nvPr/>
        </p:nvSpPr>
        <p:spPr>
          <a:xfrm>
            <a:off x="7264453" y="828129"/>
            <a:ext cx="1820173" cy="603849"/>
          </a:xfrm>
          <a:prstGeom prst="wedgeRoundRectCallout">
            <a:avLst>
              <a:gd name="adj1" fmla="val 494"/>
              <a:gd name="adj2" fmla="val 75567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Support </a:t>
            </a:r>
          </a:p>
          <a:p>
            <a:pPr algn="ctr"/>
            <a:r>
              <a:rPr lang="en-US" altLang="ko-KR" dirty="0" smtClean="0"/>
              <a:t>JSON</a:t>
            </a:r>
            <a:endParaRPr lang="ko-KR" altLang="en-US" dirty="0"/>
          </a:p>
        </p:txBody>
      </p:sp>
      <p:sp>
        <p:nvSpPr>
          <p:cNvPr id="52" name="모서리가 둥근 사각형 설명선 51"/>
          <p:cNvSpPr/>
          <p:nvPr/>
        </p:nvSpPr>
        <p:spPr>
          <a:xfrm>
            <a:off x="9487142" y="842232"/>
            <a:ext cx="1820173" cy="603849"/>
          </a:xfrm>
          <a:prstGeom prst="wedgeRoundRectCallout">
            <a:avLst>
              <a:gd name="adj1" fmla="val 494"/>
              <a:gd name="adj2" fmla="val 75567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Support </a:t>
            </a:r>
          </a:p>
          <a:p>
            <a:pPr algn="ctr"/>
            <a:r>
              <a:rPr lang="en-US" altLang="ko-KR" dirty="0" smtClean="0"/>
              <a:t>JSON</a:t>
            </a:r>
            <a:endParaRPr lang="ko-KR" altLang="en-US" dirty="0"/>
          </a:p>
        </p:txBody>
      </p:sp>
      <p:sp>
        <p:nvSpPr>
          <p:cNvPr id="57" name="모서리가 둥근 사각형 설명선 56"/>
          <p:cNvSpPr/>
          <p:nvPr/>
        </p:nvSpPr>
        <p:spPr>
          <a:xfrm>
            <a:off x="5041764" y="850858"/>
            <a:ext cx="1820173" cy="603849"/>
          </a:xfrm>
          <a:prstGeom prst="wedgeRoundRectCallout">
            <a:avLst>
              <a:gd name="adj1" fmla="val 494"/>
              <a:gd name="adj2" fmla="val 75567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Support </a:t>
            </a:r>
          </a:p>
          <a:p>
            <a:pPr algn="ctr"/>
            <a:r>
              <a:rPr lang="en-US" altLang="ko-KR" dirty="0" smtClean="0"/>
              <a:t>XML/JSON</a:t>
            </a:r>
            <a:endParaRPr lang="ko-KR" altLang="en-US" dirty="0"/>
          </a:p>
        </p:txBody>
      </p:sp>
      <p:sp>
        <p:nvSpPr>
          <p:cNvPr id="58" name="모서리가 둥근 사각형 설명선 57"/>
          <p:cNvSpPr/>
          <p:nvPr/>
        </p:nvSpPr>
        <p:spPr>
          <a:xfrm>
            <a:off x="627243" y="828372"/>
            <a:ext cx="1820173" cy="603849"/>
          </a:xfrm>
          <a:prstGeom prst="wedgeRoundRectCallout">
            <a:avLst>
              <a:gd name="adj1" fmla="val 494"/>
              <a:gd name="adj2" fmla="val 75567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Support </a:t>
            </a:r>
          </a:p>
          <a:p>
            <a:pPr algn="ctr"/>
            <a:r>
              <a:rPr lang="en-US" altLang="ko-KR" dirty="0" smtClean="0"/>
              <a:t>XML</a:t>
            </a:r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7557710" y="3592194"/>
            <a:ext cx="3586943" cy="148514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Reason why not on &lt;subscription&gt;: </a:t>
            </a:r>
          </a:p>
          <a:p>
            <a:pPr algn="ctr"/>
            <a:r>
              <a:rPr lang="en-US" altLang="ko-KR" dirty="0" smtClean="0"/>
              <a:t>Impossible to send back with XML from here</a:t>
            </a:r>
            <a:endParaRPr lang="ko-KR" altLang="en-US" dirty="0"/>
          </a:p>
        </p:txBody>
      </p:sp>
      <p:sp>
        <p:nvSpPr>
          <p:cNvPr id="59" name="직사각형 58"/>
          <p:cNvSpPr/>
          <p:nvPr/>
        </p:nvSpPr>
        <p:spPr>
          <a:xfrm>
            <a:off x="1393700" y="5576274"/>
            <a:ext cx="6542601" cy="64633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hangingPunct="0">
              <a:spcBef>
                <a:spcPts val="1200"/>
              </a:spcBef>
              <a:spcAft>
                <a:spcPts val="900"/>
              </a:spcAft>
            </a:pPr>
            <a:r>
              <a:rPr lang="en-GB" altLang="ko-KR" dirty="0"/>
              <a:t>CSE supporting multiple content-formats just make payload regardless of responder(AE)’s preference</a:t>
            </a:r>
            <a:endParaRPr lang="ko-KR" altLang="ko-KR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892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805</TotalTime>
  <Words>150</Words>
  <Application>Microsoft Office PowerPoint</Application>
  <PresentationFormat>와이드스크린</PresentationFormat>
  <Paragraphs>50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6" baseType="lpstr">
      <vt:lpstr>맑은 고딕</vt:lpstr>
      <vt:lpstr>Arial</vt:lpstr>
      <vt:lpstr>Times New Roman</vt:lpstr>
      <vt:lpstr>Office 테마</vt:lpstr>
      <vt:lpstr>PowerPoint 프레젠테이션</vt:lpstr>
      <vt:lpstr>PowerPoint 프레젠테이션</vt:lpstr>
    </vt:vector>
  </TitlesOfParts>
  <Company>ETRI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Hyunjoong Kang</cp:lastModifiedBy>
  <cp:revision>26</cp:revision>
  <dcterms:created xsi:type="dcterms:W3CDTF">2015-10-12T00:23:39Z</dcterms:created>
  <dcterms:modified xsi:type="dcterms:W3CDTF">2015-11-10T23:19:46Z</dcterms:modified>
</cp:coreProperties>
</file>